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366" r:id="rId2"/>
    <p:sldId id="367" r:id="rId3"/>
    <p:sldId id="368" r:id="rId4"/>
    <p:sldId id="369" r:id="rId5"/>
    <p:sldId id="379" r:id="rId6"/>
    <p:sldId id="375" r:id="rId7"/>
    <p:sldId id="378" r:id="rId8"/>
    <p:sldId id="370" r:id="rId9"/>
    <p:sldId id="364" r:id="rId10"/>
    <p:sldId id="371" r:id="rId11"/>
    <p:sldId id="372" r:id="rId12"/>
    <p:sldId id="373" r:id="rId13"/>
    <p:sldId id="374" r:id="rId14"/>
    <p:sldId id="3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9F60DB-3EBD-8C44-80A4-1B0B6A9A022A}" v="98" dt="2023-04-28T06:10:35.560"/>
    <p1510:client id="{D28CB8C6-304A-F140-8DE9-5A80FB3BECB9}" v="7" dt="2023-04-27T07:30:39.5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g Tang" userId="5f1e44f6614d5618" providerId="LiveId" clId="{D09F60DB-3EBD-8C44-80A4-1B0B6A9A022A}"/>
    <pc:docChg chg="custSel modSld sldOrd">
      <pc:chgData name="Tang Tang" userId="5f1e44f6614d5618" providerId="LiveId" clId="{D09F60DB-3EBD-8C44-80A4-1B0B6A9A022A}" dt="2023-04-28T06:10:35.560" v="251" actId="478"/>
      <pc:docMkLst>
        <pc:docMk/>
      </pc:docMkLst>
      <pc:sldChg chg="addSp modSp mod">
        <pc:chgData name="Tang Tang" userId="5f1e44f6614d5618" providerId="LiveId" clId="{D09F60DB-3EBD-8C44-80A4-1B0B6A9A022A}" dt="2023-04-28T06:10:19.403" v="249" actId="20577"/>
        <pc:sldMkLst>
          <pc:docMk/>
          <pc:sldMk cId="3783992991" sldId="367"/>
        </pc:sldMkLst>
        <pc:spChg chg="add mod">
          <ac:chgData name="Tang Tang" userId="5f1e44f6614d5618" providerId="LiveId" clId="{D09F60DB-3EBD-8C44-80A4-1B0B6A9A022A}" dt="2023-04-28T06:10:19.403" v="249" actId="20577"/>
          <ac:spMkLst>
            <pc:docMk/>
            <pc:sldMk cId="3783992991" sldId="367"/>
            <ac:spMk id="17" creationId="{4303E7B2-6D2E-4083-17A1-B97329F9F45F}"/>
          </ac:spMkLst>
        </pc:spChg>
      </pc:sldChg>
      <pc:sldChg chg="delSp mod">
        <pc:chgData name="Tang Tang" userId="5f1e44f6614d5618" providerId="LiveId" clId="{D09F60DB-3EBD-8C44-80A4-1B0B6A9A022A}" dt="2023-04-28T06:10:35.560" v="251" actId="478"/>
        <pc:sldMkLst>
          <pc:docMk/>
          <pc:sldMk cId="2935068464" sldId="369"/>
        </pc:sldMkLst>
        <pc:spChg chg="del">
          <ac:chgData name="Tang Tang" userId="5f1e44f6614d5618" providerId="LiveId" clId="{D09F60DB-3EBD-8C44-80A4-1B0B6A9A022A}" dt="2023-04-28T06:10:35.560" v="251" actId="478"/>
          <ac:spMkLst>
            <pc:docMk/>
            <pc:sldMk cId="2935068464" sldId="369"/>
            <ac:spMk id="5" creationId="{DBF2994B-6CE6-BB4B-7B8C-062B1516C69B}"/>
          </ac:spMkLst>
        </pc:spChg>
      </pc:sldChg>
      <pc:sldChg chg="addSp delSp modSp mod ord">
        <pc:chgData name="Tang Tang" userId="5f1e44f6614d5618" providerId="LiveId" clId="{D09F60DB-3EBD-8C44-80A4-1B0B6A9A022A}" dt="2023-04-28T04:51:36.582" v="153" actId="478"/>
        <pc:sldMkLst>
          <pc:docMk/>
          <pc:sldMk cId="1636830116" sldId="370"/>
        </pc:sldMkLst>
        <pc:spChg chg="add mod">
          <ac:chgData name="Tang Tang" userId="5f1e44f6614d5618" providerId="LiveId" clId="{D09F60DB-3EBD-8C44-80A4-1B0B6A9A022A}" dt="2023-04-28T04:51:29.861" v="152" actId="20577"/>
          <ac:spMkLst>
            <pc:docMk/>
            <pc:sldMk cId="1636830116" sldId="370"/>
            <ac:spMk id="6" creationId="{D2AC07E7-552F-CFDE-56E7-D8AF01885755}"/>
          </ac:spMkLst>
        </pc:spChg>
        <pc:picChg chg="del">
          <ac:chgData name="Tang Tang" userId="5f1e44f6614d5618" providerId="LiveId" clId="{D09F60DB-3EBD-8C44-80A4-1B0B6A9A022A}" dt="2023-04-28T04:51:36.582" v="153" actId="478"/>
          <ac:picMkLst>
            <pc:docMk/>
            <pc:sldMk cId="1636830116" sldId="370"/>
            <ac:picMk id="3" creationId="{075FA5B4-8905-EDFF-EB6F-21662B71B1B6}"/>
          </ac:picMkLst>
        </pc:picChg>
        <pc:picChg chg="add del mod">
          <ac:chgData name="Tang Tang" userId="5f1e44f6614d5618" providerId="LiveId" clId="{D09F60DB-3EBD-8C44-80A4-1B0B6A9A022A}" dt="2023-04-28T04:49:58.372" v="2" actId="478"/>
          <ac:picMkLst>
            <pc:docMk/>
            <pc:sldMk cId="1636830116" sldId="370"/>
            <ac:picMk id="5" creationId="{64D56C35-B435-BECB-FFCE-64F56940B27C}"/>
          </ac:picMkLst>
        </pc:picChg>
      </pc:sldChg>
      <pc:sldChg chg="modSp mod">
        <pc:chgData name="Tang Tang" userId="5f1e44f6614d5618" providerId="LiveId" clId="{D09F60DB-3EBD-8C44-80A4-1B0B6A9A022A}" dt="2023-04-28T04:51:52.992" v="155" actId="20577"/>
        <pc:sldMkLst>
          <pc:docMk/>
          <pc:sldMk cId="1707070682" sldId="378"/>
        </pc:sldMkLst>
        <pc:spChg chg="mod">
          <ac:chgData name="Tang Tang" userId="5f1e44f6614d5618" providerId="LiveId" clId="{D09F60DB-3EBD-8C44-80A4-1B0B6A9A022A}" dt="2023-04-28T04:51:52.992" v="155" actId="20577"/>
          <ac:spMkLst>
            <pc:docMk/>
            <pc:sldMk cId="1707070682" sldId="378"/>
            <ac:spMk id="4" creationId="{061C8E08-AECF-941A-41EE-374671E9B942}"/>
          </ac:spMkLst>
        </pc:spChg>
      </pc:sldChg>
      <pc:sldChg chg="delSp mod">
        <pc:chgData name="Tang Tang" userId="5f1e44f6614d5618" providerId="LiveId" clId="{D09F60DB-3EBD-8C44-80A4-1B0B6A9A022A}" dt="2023-04-28T06:10:30.876" v="250" actId="478"/>
        <pc:sldMkLst>
          <pc:docMk/>
          <pc:sldMk cId="1162295621" sldId="379"/>
        </pc:sldMkLst>
        <pc:spChg chg="del">
          <ac:chgData name="Tang Tang" userId="5f1e44f6614d5618" providerId="LiveId" clId="{D09F60DB-3EBD-8C44-80A4-1B0B6A9A022A}" dt="2023-04-28T06:10:30.876" v="250" actId="478"/>
          <ac:spMkLst>
            <pc:docMk/>
            <pc:sldMk cId="1162295621" sldId="379"/>
            <ac:spMk id="5" creationId="{DBF2994B-6CE6-BB4B-7B8C-062B1516C69B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53A319-7989-EF41-AD04-685FBE237835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EBB53-C169-9C48-BF7B-507F29AB6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64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352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1140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7968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18825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1617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5338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4353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6746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2970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5550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0426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346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02bbc4753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5" name="Google Shape;825;g102bbc4753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g102bbc4753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2166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1883-65D3-7BBF-1FB2-6264D3BB81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C93B1-6D90-5351-F0E3-C092BAEBED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2AE94-06AA-8647-6EA5-84C154A05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5A292-708B-E0F8-9E72-C695CD9D1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B1A4C-D29F-94E1-1EFF-FCB05639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24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57F4-5E40-E10F-17E7-1F86DDA98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6DFA10-312D-84D2-41A3-0CAC863F27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8E0C8-DD4C-BFA7-9830-7813995E4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86DD5-577C-02BD-EBB6-766D9AA9D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764FE-2D05-CCB2-C165-86D17CC92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E3796-008D-D3CA-8F75-EB2B50EBA0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5DAAD9-AEDB-B0C2-6AC8-1A7027E682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62CB-CC20-9B20-8810-D47974F61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873D9-42DF-02E1-69C7-C40B6BDA9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C80DD-566B-9033-F1C1-AE64CA35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26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A2487-1B93-D6F4-E345-A0DA4F814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81913-D6D0-254F-BD95-4D2FA9FA9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3020A-0980-A81E-970D-4559502A9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2726C-4B37-B8A3-E84C-6987D70D7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153D7-B8A8-3334-A578-CCCCBB9D6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6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93255-E073-35B0-7C38-86FFCC93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00E53-BC2A-30C6-889D-C38555B97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2B6CD-100E-C834-1AB9-01E6EA471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461AA-866C-AAF1-30C1-63A4CB794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517B7-F4CE-6B50-5374-E896BD18D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50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733D1-7619-92EB-B22E-05B61BD31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C8038-F3E3-C6D7-021F-4362103477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1D7137-F3F0-4581-CF8A-B76697F1A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BAADB-939E-2EE1-48E9-D943B32DA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39EEB-E53D-93B6-9C28-E72D67D40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51221-D804-DC6A-41AD-133381BBB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50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CD900-F011-85E7-6473-D0F233281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22F8F-FF81-9778-00A8-CD9E7799A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1A04BB-FE3E-FDA0-4B85-DAD46AEC3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CD7704-7704-5919-4A27-A9FA326EB7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16432E-3137-1776-61EB-4ADDD61485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05CC6-3674-F635-BE3C-AD7428C00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E234E-575F-187A-ADCB-5A638276B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08D93-637D-6FDE-B6AD-D4E869212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44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8E2D2-6C80-A605-E54D-20C9AEF04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69A94-8FA9-9374-E569-4C2C678B6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3B8B94-770A-0660-B543-147679C2F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3D6C5-D45B-0CA3-EC23-886DEAEC5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43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CD6476-8DED-F416-D018-3F301963F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92A7CF-43A6-1083-1677-8CF9BC992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48C9A-F39B-830B-DA1C-9790432F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836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6DC68-13C7-065C-5652-BE6DCD86F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D32AB-01D4-C044-7BD3-5A27118BE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731BB2-D640-B30A-7406-CBFF55324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3A469A-5656-C6F7-3329-A50BA1AC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58ADE-9307-123D-1F7E-7FCFFC515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ADC09-FE70-44CF-200B-01D3B7069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5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418A-BC98-A7F4-3FD8-24CD94A5F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870265-E64A-2C56-3ED9-8E3D10914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AFA91-6F7D-2785-5D6A-62CCC91D7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0B88E-2EEB-E851-5490-1E5871B2F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BD356-F322-3890-19A2-3875E833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D47746-A45D-11DC-4C8B-162E84D89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1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689026-FB4D-05B6-A570-08A033506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E10F-D5B7-5D40-CEBE-E69DEE6EA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2DE58-8E3D-15AD-C199-0E7A37FFD0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E01B5-1FA2-AB4E-B822-91D800524A76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3F585-6CF1-328B-6458-586B1A28EA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D5591-0606-49DF-E5F2-1AEB00C6F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77264-0325-1A49-B26C-983EF4C85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86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jpeg"/><Relationship Id="rId18" Type="http://schemas.openxmlformats.org/officeDocument/2006/relationships/image" Target="../media/image26.pn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12" Type="http://schemas.openxmlformats.org/officeDocument/2006/relationships/image" Target="../media/image20.jpeg"/><Relationship Id="rId17" Type="http://schemas.openxmlformats.org/officeDocument/2006/relationships/image" Target="../media/image25.jpeg"/><Relationship Id="rId2" Type="http://schemas.openxmlformats.org/officeDocument/2006/relationships/image" Target="../media/image10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openxmlformats.org/officeDocument/2006/relationships/image" Target="../media/image19.png"/><Relationship Id="rId5" Type="http://schemas.openxmlformats.org/officeDocument/2006/relationships/image" Target="../media/image13.jpeg"/><Relationship Id="rId15" Type="http://schemas.openxmlformats.org/officeDocument/2006/relationships/image" Target="../media/image23.png"/><Relationship Id="rId10" Type="http://schemas.openxmlformats.org/officeDocument/2006/relationships/image" Target="../media/image18.jpe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2C525D9-3C32-3BCB-67A3-6D0A99827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642" y="2188559"/>
            <a:ext cx="4499340" cy="2282274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879769" y="245296"/>
            <a:ext cx="6829662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Primary results</a:t>
            </a:r>
            <a:r>
              <a:rPr lang="en-US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Wind resource REU</a:t>
            </a:r>
            <a:endParaRPr lang="en-US" sz="3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EADE6-9608-EDB7-0DA1-5118DE22B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018" y="1343356"/>
            <a:ext cx="2941097" cy="16016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ACBC75E-DC37-15F0-18FD-388BD7507A9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003976" y="3886662"/>
            <a:ext cx="3551932" cy="2296507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79EC94B-1D42-6601-59FE-AB7DD148C1E6}"/>
              </a:ext>
            </a:extLst>
          </p:cNvPr>
          <p:cNvCxnSpPr>
            <a:cxnSpLocks/>
          </p:cNvCxnSpPr>
          <p:nvPr/>
        </p:nvCxnSpPr>
        <p:spPr>
          <a:xfrm>
            <a:off x="2450841" y="2500605"/>
            <a:ext cx="742993" cy="162031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006042-D288-EAC2-D767-9477D5566F63}"/>
              </a:ext>
            </a:extLst>
          </p:cNvPr>
          <p:cNvCxnSpPr>
            <a:cxnSpLocks/>
          </p:cNvCxnSpPr>
          <p:nvPr/>
        </p:nvCxnSpPr>
        <p:spPr>
          <a:xfrm>
            <a:off x="2450841" y="1704231"/>
            <a:ext cx="742993" cy="46157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Google Shape;401;p19">
            <a:extLst>
              <a:ext uri="{FF2B5EF4-FFF2-40B4-BE49-F238E27FC236}">
                <a16:creationId xmlns:a16="http://schemas.microsoft.com/office/drawing/2014/main" id="{605F2D1D-7367-4686-4856-44E59488CB8D}"/>
              </a:ext>
            </a:extLst>
          </p:cNvPr>
          <p:cNvSpPr txBox="1"/>
          <p:nvPr/>
        </p:nvSpPr>
        <p:spPr>
          <a:xfrm>
            <a:off x="8780378" y="3485689"/>
            <a:ext cx="231974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/>
              <a:t>Remarked topography</a:t>
            </a:r>
            <a:endParaRPr/>
          </a:p>
        </p:txBody>
      </p:sp>
      <p:sp>
        <p:nvSpPr>
          <p:cNvPr id="23" name="Google Shape;401;p19">
            <a:extLst>
              <a:ext uri="{FF2B5EF4-FFF2-40B4-BE49-F238E27FC236}">
                <a16:creationId xmlns:a16="http://schemas.microsoft.com/office/drawing/2014/main" id="{25C28A61-21EF-B86F-3585-C9B0A99BB072}"/>
              </a:ext>
            </a:extLst>
          </p:cNvPr>
          <p:cNvSpPr txBox="1"/>
          <p:nvPr/>
        </p:nvSpPr>
        <p:spPr>
          <a:xfrm>
            <a:off x="4153426" y="1738710"/>
            <a:ext cx="246729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Seasonal trade winds</a:t>
            </a:r>
            <a:endParaRPr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54D8C2-1DC6-ED3B-EC52-191EF7379D1A}"/>
              </a:ext>
            </a:extLst>
          </p:cNvPr>
          <p:cNvSpPr/>
          <p:nvPr/>
        </p:nvSpPr>
        <p:spPr>
          <a:xfrm>
            <a:off x="1667070" y="1704231"/>
            <a:ext cx="783771" cy="796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54141-B18C-FF0A-C173-6621FA9A8E63}"/>
              </a:ext>
            </a:extLst>
          </p:cNvPr>
          <p:cNvCxnSpPr>
            <a:cxnSpLocks/>
          </p:cNvCxnSpPr>
          <p:nvPr/>
        </p:nvCxnSpPr>
        <p:spPr>
          <a:xfrm flipH="1" flipV="1">
            <a:off x="4949932" y="3498057"/>
            <a:ext cx="230155" cy="832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81CE50E-8BC4-E196-F5D5-BAF7E6B14C2B}"/>
              </a:ext>
            </a:extLst>
          </p:cNvPr>
          <p:cNvCxnSpPr>
            <a:cxnSpLocks/>
          </p:cNvCxnSpPr>
          <p:nvPr/>
        </p:nvCxnSpPr>
        <p:spPr>
          <a:xfrm flipH="1" flipV="1">
            <a:off x="4949932" y="3381400"/>
            <a:ext cx="230155" cy="832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B95E2FA-28AB-1E9A-25A9-297828DC0569}"/>
              </a:ext>
            </a:extLst>
          </p:cNvPr>
          <p:cNvCxnSpPr>
            <a:cxnSpLocks/>
          </p:cNvCxnSpPr>
          <p:nvPr/>
        </p:nvCxnSpPr>
        <p:spPr>
          <a:xfrm flipH="1">
            <a:off x="7089818" y="3453176"/>
            <a:ext cx="2284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7577005-4AF7-0900-E288-F669332065F0}"/>
              </a:ext>
            </a:extLst>
          </p:cNvPr>
          <p:cNvCxnSpPr>
            <a:cxnSpLocks/>
          </p:cNvCxnSpPr>
          <p:nvPr/>
        </p:nvCxnSpPr>
        <p:spPr>
          <a:xfrm flipH="1">
            <a:off x="7089818" y="3536037"/>
            <a:ext cx="2284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C75EDA2-1813-5329-2481-7A72B19D5352}"/>
              </a:ext>
            </a:extLst>
          </p:cNvPr>
          <p:cNvCxnSpPr>
            <a:cxnSpLocks/>
          </p:cNvCxnSpPr>
          <p:nvPr/>
        </p:nvCxnSpPr>
        <p:spPr>
          <a:xfrm flipH="1">
            <a:off x="7089818" y="3619245"/>
            <a:ext cx="2284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ACEF0B3-A7D1-81F3-5AC9-764829232BCB}"/>
              </a:ext>
            </a:extLst>
          </p:cNvPr>
          <p:cNvCxnSpPr>
            <a:cxnSpLocks/>
          </p:cNvCxnSpPr>
          <p:nvPr/>
        </p:nvCxnSpPr>
        <p:spPr>
          <a:xfrm flipH="1" flipV="1">
            <a:off x="4949931" y="3592952"/>
            <a:ext cx="230155" cy="832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8246F8E-A55D-E9A6-0B98-8C53C234B771}"/>
              </a:ext>
            </a:extLst>
          </p:cNvPr>
          <p:cNvSpPr txBox="1"/>
          <p:nvPr/>
        </p:nvSpPr>
        <p:spPr>
          <a:xfrm>
            <a:off x="3644782" y="4038244"/>
            <a:ext cx="1357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Winter wind</a:t>
            </a:r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078A0D-398E-98DA-5DF8-B429F093AA3E}"/>
              </a:ext>
            </a:extLst>
          </p:cNvPr>
          <p:cNvSpPr txBox="1"/>
          <p:nvPr/>
        </p:nvSpPr>
        <p:spPr>
          <a:xfrm>
            <a:off x="5913509" y="3975347"/>
            <a:ext cx="1507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Summer wind</a:t>
            </a:r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AAE1BF1-5EBE-7A2A-80C3-B38D98566A1F}"/>
              </a:ext>
            </a:extLst>
          </p:cNvPr>
          <p:cNvSpPr/>
          <p:nvPr/>
        </p:nvSpPr>
        <p:spPr>
          <a:xfrm>
            <a:off x="6809088" y="3372997"/>
            <a:ext cx="230156" cy="21033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6CD7468-7BDD-FF1F-94D5-BB38F74BD98F}"/>
              </a:ext>
            </a:extLst>
          </p:cNvPr>
          <p:cNvCxnSpPr>
            <a:cxnSpLocks/>
          </p:cNvCxnSpPr>
          <p:nvPr/>
        </p:nvCxnSpPr>
        <p:spPr>
          <a:xfrm>
            <a:off x="6809088" y="3581265"/>
            <a:ext cx="1194888" cy="260182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81EA879-CDED-BEBA-F1A2-8208C723A462}"/>
              </a:ext>
            </a:extLst>
          </p:cNvPr>
          <p:cNvCxnSpPr>
            <a:cxnSpLocks/>
          </p:cNvCxnSpPr>
          <p:nvPr/>
        </p:nvCxnSpPr>
        <p:spPr>
          <a:xfrm>
            <a:off x="7049957" y="3585562"/>
            <a:ext cx="930197" cy="30110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7CE6B1C-BAFD-68A9-DF3D-D8FB7B1123B6}"/>
              </a:ext>
            </a:extLst>
          </p:cNvPr>
          <p:cNvSpPr txBox="1"/>
          <p:nvPr/>
        </p:nvSpPr>
        <p:spPr>
          <a:xfrm>
            <a:off x="3165210" y="4455719"/>
            <a:ext cx="15013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err="1"/>
              <a:t>Mialhe</a:t>
            </a:r>
            <a:r>
              <a:rPr lang="en-US" sz="1400" i="1"/>
              <a:t> et. al 2020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469B7-3926-D84C-71EF-DD49DDD984E3}"/>
              </a:ext>
            </a:extLst>
          </p:cNvPr>
          <p:cNvSpPr txBox="1"/>
          <p:nvPr/>
        </p:nvSpPr>
        <p:spPr>
          <a:xfrm>
            <a:off x="10089794" y="6169356"/>
            <a:ext cx="13466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400" i="1"/>
            </a:lvl1pPr>
          </a:lstStyle>
          <a:p>
            <a:r>
              <a:rPr lang="en-US"/>
              <a:t>Tang et. al 2023</a:t>
            </a:r>
          </a:p>
        </p:txBody>
      </p:sp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0265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Selection of stations:</a:t>
            </a:r>
          </a:p>
        </p:txBody>
      </p:sp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E2213D-3017-06B4-1F02-F12D8AA3E54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670" y="1857653"/>
            <a:ext cx="2941112" cy="1901581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112D0D92-FEC8-EB53-E1BB-485348989927}"/>
              </a:ext>
            </a:extLst>
          </p:cNvPr>
          <p:cNvSpPr/>
          <p:nvPr/>
        </p:nvSpPr>
        <p:spPr>
          <a:xfrm>
            <a:off x="1232704" y="2526431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EA64590-1DF3-56AE-9D32-2E946EBB0BB9}"/>
              </a:ext>
            </a:extLst>
          </p:cNvPr>
          <p:cNvSpPr/>
          <p:nvPr/>
        </p:nvSpPr>
        <p:spPr>
          <a:xfrm>
            <a:off x="1743920" y="2885206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FB8C-E5F8-C37A-450A-D1CE0C343F67}"/>
              </a:ext>
            </a:extLst>
          </p:cNvPr>
          <p:cNvSpPr/>
          <p:nvPr/>
        </p:nvSpPr>
        <p:spPr>
          <a:xfrm>
            <a:off x="1681283" y="2316450"/>
            <a:ext cx="168853" cy="1099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A64BD8-A968-0DC2-A1BA-FBCA2EC9FD7C}"/>
              </a:ext>
            </a:extLst>
          </p:cNvPr>
          <p:cNvSpPr/>
          <p:nvPr/>
        </p:nvSpPr>
        <p:spPr>
          <a:xfrm>
            <a:off x="1850136" y="2631567"/>
            <a:ext cx="141618" cy="1138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A17E87-1A02-5B1F-DF6B-781D10FC2279}"/>
              </a:ext>
            </a:extLst>
          </p:cNvPr>
          <p:cNvSpPr/>
          <p:nvPr/>
        </p:nvSpPr>
        <p:spPr>
          <a:xfrm>
            <a:off x="1034792" y="2885206"/>
            <a:ext cx="106216" cy="9460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79B7636-5F41-730C-AC6E-729EDC717DFE}"/>
              </a:ext>
            </a:extLst>
          </p:cNvPr>
          <p:cNvSpPr/>
          <p:nvPr/>
        </p:nvSpPr>
        <p:spPr>
          <a:xfrm>
            <a:off x="1338920" y="3171769"/>
            <a:ext cx="130727" cy="1041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FDA3A6-7A0A-5A2E-D79F-E05A56EACE95}"/>
              </a:ext>
            </a:extLst>
          </p:cNvPr>
          <p:cNvSpPr/>
          <p:nvPr/>
        </p:nvSpPr>
        <p:spPr>
          <a:xfrm>
            <a:off x="5301205" y="2526431"/>
            <a:ext cx="3501342" cy="27111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Wind profile, hourly data, with legend of East, west, high stations</a:t>
            </a:r>
          </a:p>
        </p:txBody>
      </p:sp>
    </p:spTree>
    <p:extLst>
      <p:ext uri="{BB962C8B-B14F-4D97-AF65-F5344CB8AC3E}">
        <p14:creationId xmlns:p14="http://schemas.microsoft.com/office/powerpoint/2010/main" val="2615706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Selection of stations:</a:t>
            </a:r>
          </a:p>
        </p:txBody>
      </p:sp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E2213D-3017-06B4-1F02-F12D8AA3E54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670" y="1857653"/>
            <a:ext cx="2941112" cy="1901581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112D0D92-FEC8-EB53-E1BB-485348989927}"/>
              </a:ext>
            </a:extLst>
          </p:cNvPr>
          <p:cNvSpPr/>
          <p:nvPr/>
        </p:nvSpPr>
        <p:spPr>
          <a:xfrm>
            <a:off x="1232704" y="2526431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EA64590-1DF3-56AE-9D32-2E946EBB0BB9}"/>
              </a:ext>
            </a:extLst>
          </p:cNvPr>
          <p:cNvSpPr/>
          <p:nvPr/>
        </p:nvSpPr>
        <p:spPr>
          <a:xfrm>
            <a:off x="1743920" y="2885206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FB8C-E5F8-C37A-450A-D1CE0C343F67}"/>
              </a:ext>
            </a:extLst>
          </p:cNvPr>
          <p:cNvSpPr/>
          <p:nvPr/>
        </p:nvSpPr>
        <p:spPr>
          <a:xfrm>
            <a:off x="1681283" y="2316450"/>
            <a:ext cx="168853" cy="1099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A64BD8-A968-0DC2-A1BA-FBCA2EC9FD7C}"/>
              </a:ext>
            </a:extLst>
          </p:cNvPr>
          <p:cNvSpPr/>
          <p:nvPr/>
        </p:nvSpPr>
        <p:spPr>
          <a:xfrm>
            <a:off x="1850136" y="2631567"/>
            <a:ext cx="141618" cy="1138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A17E87-1A02-5B1F-DF6B-781D10FC2279}"/>
              </a:ext>
            </a:extLst>
          </p:cNvPr>
          <p:cNvSpPr/>
          <p:nvPr/>
        </p:nvSpPr>
        <p:spPr>
          <a:xfrm>
            <a:off x="1034792" y="2885206"/>
            <a:ext cx="106216" cy="9460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79B7636-5F41-730C-AC6E-729EDC717DFE}"/>
              </a:ext>
            </a:extLst>
          </p:cNvPr>
          <p:cNvSpPr/>
          <p:nvPr/>
        </p:nvSpPr>
        <p:spPr>
          <a:xfrm>
            <a:off x="1338920" y="3171769"/>
            <a:ext cx="130727" cy="1041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FDA3A6-7A0A-5A2E-D79F-E05A56EACE95}"/>
              </a:ext>
            </a:extLst>
          </p:cNvPr>
          <p:cNvSpPr/>
          <p:nvPr/>
        </p:nvSpPr>
        <p:spPr>
          <a:xfrm>
            <a:off x="5218990" y="2526431"/>
            <a:ext cx="3501342" cy="27111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Seasonal cycle (box plot ) of East West High stations (daily mean data)</a:t>
            </a:r>
          </a:p>
        </p:txBody>
      </p:sp>
    </p:spTree>
    <p:extLst>
      <p:ext uri="{BB962C8B-B14F-4D97-AF65-F5344CB8AC3E}">
        <p14:creationId xmlns:p14="http://schemas.microsoft.com/office/powerpoint/2010/main" val="2331723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Selection of stations:</a:t>
            </a:r>
          </a:p>
        </p:txBody>
      </p:sp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E2213D-3017-06B4-1F02-F12D8AA3E54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670" y="1857653"/>
            <a:ext cx="2941112" cy="1901581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112D0D92-FEC8-EB53-E1BB-485348989927}"/>
              </a:ext>
            </a:extLst>
          </p:cNvPr>
          <p:cNvSpPr/>
          <p:nvPr/>
        </p:nvSpPr>
        <p:spPr>
          <a:xfrm>
            <a:off x="1232704" y="2526431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EA64590-1DF3-56AE-9D32-2E946EBB0BB9}"/>
              </a:ext>
            </a:extLst>
          </p:cNvPr>
          <p:cNvSpPr/>
          <p:nvPr/>
        </p:nvSpPr>
        <p:spPr>
          <a:xfrm>
            <a:off x="1743920" y="2885206"/>
            <a:ext cx="10621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FB8C-E5F8-C37A-450A-D1CE0C343F67}"/>
              </a:ext>
            </a:extLst>
          </p:cNvPr>
          <p:cNvSpPr/>
          <p:nvPr/>
        </p:nvSpPr>
        <p:spPr>
          <a:xfrm>
            <a:off x="1681283" y="2316450"/>
            <a:ext cx="168853" cy="1099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A64BD8-A968-0DC2-A1BA-FBCA2EC9FD7C}"/>
              </a:ext>
            </a:extLst>
          </p:cNvPr>
          <p:cNvSpPr/>
          <p:nvPr/>
        </p:nvSpPr>
        <p:spPr>
          <a:xfrm>
            <a:off x="1850136" y="2631567"/>
            <a:ext cx="141618" cy="1138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A17E87-1A02-5B1F-DF6B-781D10FC2279}"/>
              </a:ext>
            </a:extLst>
          </p:cNvPr>
          <p:cNvSpPr/>
          <p:nvPr/>
        </p:nvSpPr>
        <p:spPr>
          <a:xfrm>
            <a:off x="1034792" y="2885206"/>
            <a:ext cx="106216" cy="9460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79B7636-5F41-730C-AC6E-729EDC717DFE}"/>
              </a:ext>
            </a:extLst>
          </p:cNvPr>
          <p:cNvSpPr/>
          <p:nvPr/>
        </p:nvSpPr>
        <p:spPr>
          <a:xfrm>
            <a:off x="1338920" y="3171769"/>
            <a:ext cx="130727" cy="1041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FDA3A6-7A0A-5A2E-D79F-E05A56EACE95}"/>
              </a:ext>
            </a:extLst>
          </p:cNvPr>
          <p:cNvSpPr/>
          <p:nvPr/>
        </p:nvSpPr>
        <p:spPr>
          <a:xfrm>
            <a:off x="5253713" y="2403677"/>
            <a:ext cx="3501342" cy="27111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diurnal cycle (box plot ) of East West High stations (hourly data)</a:t>
            </a:r>
          </a:p>
        </p:txBody>
      </p:sp>
    </p:spTree>
    <p:extLst>
      <p:ext uri="{BB962C8B-B14F-4D97-AF65-F5344CB8AC3E}">
        <p14:creationId xmlns:p14="http://schemas.microsoft.com/office/powerpoint/2010/main" val="762628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60942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53A4A-66FD-78E7-7DCE-A3C4D0D82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logos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30258-663D-F4B8-2C5A-956935986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18" y="1760306"/>
            <a:ext cx="1668694" cy="16686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22F1B2-C569-097F-517E-D10CA51F3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477" y="1610105"/>
            <a:ext cx="3603161" cy="1287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600BEE-18F3-9C71-2BE0-19372C84FA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6334" y="1610105"/>
            <a:ext cx="3603161" cy="9224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20A379-269C-38B0-1AAD-474ABC32AF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698" y="3985150"/>
            <a:ext cx="1192726" cy="11195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3064FB-D4C5-6B1A-750C-E4318AF215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6625" y="3985150"/>
            <a:ext cx="2876811" cy="161820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184294B-FD42-19BD-4E4A-3E744A494E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7000" y="2540000"/>
            <a:ext cx="1778000" cy="177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71CDF5-1D23-8DE1-32AF-89EF766208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68500" y="4479214"/>
            <a:ext cx="2761989" cy="168481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1FA2E17-3A41-527F-4BED-F666703EA8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15375" y="3290105"/>
            <a:ext cx="1676400" cy="800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E7D6D41-6C23-10A5-96AF-49BA99B79E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87358" y="403266"/>
            <a:ext cx="3257280" cy="80039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D3EF87B-CD6A-FB29-49F9-EA8F0D58B9F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35147" y="3198089"/>
            <a:ext cx="1237728" cy="72526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F6C6AAA-603F-DC04-854B-A36D9941E04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42829" y="234879"/>
            <a:ext cx="3949700" cy="1066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B45EE51-774E-C017-60E5-14668162C20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08565" y="4761858"/>
            <a:ext cx="2730500" cy="15621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256E0A0-5395-9BB8-F84C-81E1E841FC0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59486" y="5665704"/>
            <a:ext cx="2635147" cy="102527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5EA475F-1E84-BC31-81FD-84C3DFE3D2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16244" y="5201795"/>
            <a:ext cx="1576253" cy="159989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9A885C6-7ECD-313B-1E70-37AA9E6E6DF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304474" y="3592734"/>
            <a:ext cx="1558673" cy="72526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D628083-0DC3-1622-8FF4-5BA142920F8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674305" y="1665799"/>
            <a:ext cx="1391433" cy="139143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D71DFDC-0BF7-8C31-BF46-EAAC82AEF1C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494994" y="2489944"/>
            <a:ext cx="1520410" cy="111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083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2557405" y="1759352"/>
            <a:ext cx="2674352" cy="2329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Looks like the left one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DF048F-B333-8646-43D8-E03C3A4902BA}"/>
              </a:ext>
            </a:extLst>
          </p:cNvPr>
          <p:cNvSpPr/>
          <p:nvPr/>
        </p:nvSpPr>
        <p:spPr>
          <a:xfrm>
            <a:off x="5457163" y="1778587"/>
            <a:ext cx="2662778" cy="23101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Same </a:t>
            </a:r>
            <a:r>
              <a:rPr lang="en-US" err="1"/>
              <a:t>lon</a:t>
            </a:r>
            <a:r>
              <a:rPr lang="en-US"/>
              <a:t>, </a:t>
            </a:r>
            <a:r>
              <a:rPr lang="en-US" err="1"/>
              <a:t>lat</a:t>
            </a:r>
            <a:r>
              <a:rPr lang="en-US"/>
              <a:t>, </a:t>
            </a:r>
            <a:r>
              <a:rPr lang="en-US" err="1"/>
              <a:t>colorbar</a:t>
            </a:r>
            <a:endParaRPr lang="en-US"/>
          </a:p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C68D4C-DDE5-A380-5C8E-0585B2598280}"/>
              </a:ext>
            </a:extLst>
          </p:cNvPr>
          <p:cNvSpPr/>
          <p:nvPr/>
        </p:nvSpPr>
        <p:spPr>
          <a:xfrm>
            <a:off x="2557405" y="4207830"/>
            <a:ext cx="2674352" cy="25291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Same </a:t>
            </a:r>
            <a:r>
              <a:rPr lang="en-US" err="1"/>
              <a:t>lon</a:t>
            </a:r>
            <a:r>
              <a:rPr lang="en-US"/>
              <a:t>, </a:t>
            </a:r>
            <a:r>
              <a:rPr lang="en-US" err="1"/>
              <a:t>lat</a:t>
            </a:r>
            <a:r>
              <a:rPr lang="en-US"/>
              <a:t>, </a:t>
            </a:r>
            <a:r>
              <a:rPr lang="en-US" err="1"/>
              <a:t>colorbar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EDAC6B-78DB-CBE5-75B9-FE662B4299CC}"/>
              </a:ext>
            </a:extLst>
          </p:cNvPr>
          <p:cNvSpPr/>
          <p:nvPr/>
        </p:nvSpPr>
        <p:spPr>
          <a:xfrm>
            <a:off x="5423995" y="4209730"/>
            <a:ext cx="2674352" cy="25291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Same </a:t>
            </a:r>
            <a:r>
              <a:rPr lang="en-US" err="1"/>
              <a:t>lon</a:t>
            </a:r>
            <a:r>
              <a:rPr lang="en-US"/>
              <a:t>, </a:t>
            </a:r>
            <a:r>
              <a:rPr lang="en-US" err="1"/>
              <a:t>lat</a:t>
            </a:r>
            <a:r>
              <a:rPr lang="en-US"/>
              <a:t>, </a:t>
            </a:r>
            <a:r>
              <a:rPr lang="en-US" err="1"/>
              <a:t>colorbar</a:t>
            </a:r>
            <a:endParaRPr lang="en-US"/>
          </a:p>
        </p:txBody>
      </p:sp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879769" y="245296"/>
            <a:ext cx="7280862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Wind resource in Reunion: mean state</a:t>
            </a:r>
            <a:endParaRPr lang="en-US" sz="320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F2994B-6CE6-BB4B-7B8C-062B1516C69B}"/>
              </a:ext>
            </a:extLst>
          </p:cNvPr>
          <p:cNvSpPr txBox="1"/>
          <p:nvPr/>
        </p:nvSpPr>
        <p:spPr>
          <a:xfrm>
            <a:off x="4091850" y="1189962"/>
            <a:ext cx="4596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10m annual mean wind speed of Reunion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5973514" y="1922210"/>
            <a:ext cx="157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ERA5 @25km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DF7CCF-4B81-5619-F2E3-A9FD358BADB4}"/>
              </a:ext>
            </a:extLst>
          </p:cNvPr>
          <p:cNvSpPr txBox="1"/>
          <p:nvPr/>
        </p:nvSpPr>
        <p:spPr>
          <a:xfrm>
            <a:off x="3393311" y="4234607"/>
            <a:ext cx="220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ERA5_land @9km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723220-C71A-31CC-989C-7E68BB599B0F}"/>
              </a:ext>
            </a:extLst>
          </p:cNvPr>
          <p:cNvSpPr txBox="1"/>
          <p:nvPr/>
        </p:nvSpPr>
        <p:spPr>
          <a:xfrm>
            <a:off x="6331738" y="4234607"/>
            <a:ext cx="220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AROME @2.5km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D43F5A-53DC-E77E-3949-FC5586E6EB14}"/>
              </a:ext>
            </a:extLst>
          </p:cNvPr>
          <p:cNvSpPr txBox="1"/>
          <p:nvPr/>
        </p:nvSpPr>
        <p:spPr>
          <a:xfrm>
            <a:off x="3758349" y="1737544"/>
            <a:ext cx="157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observation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BF5B509-B037-2215-DDC2-6CB9018806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401" y="1917232"/>
            <a:ext cx="1936508" cy="14628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75E789-95E1-6734-DD86-187103CEBD0F}"/>
              </a:ext>
            </a:extLst>
          </p:cNvPr>
          <p:cNvSpPr txBox="1"/>
          <p:nvPr/>
        </p:nvSpPr>
        <p:spPr>
          <a:xfrm>
            <a:off x="8421504" y="2186999"/>
            <a:ext cx="2585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Mean value of: land, ocean, and all in each plot.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0E5145-1EAE-E690-BC24-4339437B193E}"/>
              </a:ext>
            </a:extLst>
          </p:cNvPr>
          <p:cNvSpPr txBox="1"/>
          <p:nvPr/>
        </p:nvSpPr>
        <p:spPr>
          <a:xfrm>
            <a:off x="704258" y="3788229"/>
            <a:ext cx="153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Yearly mean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587F35-C687-A825-BDA8-FFC2991BEDFB}"/>
              </a:ext>
            </a:extLst>
          </p:cNvPr>
          <p:cNvSpPr txBox="1"/>
          <p:nvPr/>
        </p:nvSpPr>
        <p:spPr>
          <a:xfrm>
            <a:off x="8687964" y="4078622"/>
            <a:ext cx="2585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Same frame same </a:t>
            </a:r>
            <a:r>
              <a:rPr lang="en-US" err="1"/>
              <a:t>colorbar</a:t>
            </a:r>
            <a:r>
              <a:rPr lang="en-US"/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03E7B2-6D2E-4083-17A1-B97329F9F45F}"/>
              </a:ext>
            </a:extLst>
          </p:cNvPr>
          <p:cNvSpPr txBox="1"/>
          <p:nvPr/>
        </p:nvSpPr>
        <p:spPr>
          <a:xfrm>
            <a:off x="9100969" y="5271247"/>
            <a:ext cx="19901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Compare with the value in France Germany or other  area of large wind installation. </a:t>
            </a:r>
          </a:p>
        </p:txBody>
      </p:sp>
    </p:spTree>
    <p:extLst>
      <p:ext uri="{BB962C8B-B14F-4D97-AF65-F5344CB8AC3E}">
        <p14:creationId xmlns:p14="http://schemas.microsoft.com/office/powerpoint/2010/main" val="3783992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391909" y="213480"/>
            <a:ext cx="7871530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Wind resource in Reunion var. temp. seasonal</a:t>
            </a:r>
            <a:endParaRPr lang="en-US" sz="320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794795" y="5286370"/>
            <a:ext cx="10602409" cy="810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2994B-6CE6-BB4B-7B8C-062B1516C69B}"/>
              </a:ext>
            </a:extLst>
          </p:cNvPr>
          <p:cNvSpPr txBox="1"/>
          <p:nvPr/>
        </p:nvSpPr>
        <p:spPr>
          <a:xfrm>
            <a:off x="4091850" y="1189962"/>
            <a:ext cx="4596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Seasonal cycle of wind speed (daily mean)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1228075" y="1911024"/>
            <a:ext cx="30024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Using </a:t>
            </a:r>
            <a:r>
              <a:rPr lang="en-US" b="1"/>
              <a:t>spatial mean</a:t>
            </a:r>
            <a:r>
              <a:rPr lang="en-US"/>
              <a:t> to plot the seasonal cycle, like the right one (but in months).</a:t>
            </a:r>
          </a:p>
          <a:p>
            <a:endParaRPr lang="en-US"/>
          </a:p>
          <a:p>
            <a:r>
              <a:rPr lang="en-US"/>
              <a:t>Using </a:t>
            </a:r>
            <a:r>
              <a:rPr lang="en-US" err="1"/>
              <a:t>obs</a:t>
            </a:r>
            <a:r>
              <a:rPr lang="en-US"/>
              <a:t>, ear5, era5_land, </a:t>
            </a:r>
            <a:r>
              <a:rPr lang="en-US" err="1"/>
              <a:t>arome</a:t>
            </a:r>
            <a:endParaRPr lang="en-US"/>
          </a:p>
          <a:p>
            <a:endParaRPr lang="en-US"/>
          </a:p>
          <a:p>
            <a:r>
              <a:rPr lang="en-US"/>
              <a:t>Daily data, all the year</a:t>
            </a:r>
          </a:p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9AD7BB-B4D5-334E-2E22-670259555F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9991" y="1765826"/>
            <a:ext cx="5319821" cy="326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74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800256" y="29871"/>
            <a:ext cx="9090561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Wind resource in Reunion: diurnal cycle : hourly data ,spatial mean</a:t>
            </a:r>
            <a:endParaRPr lang="en-US" sz="320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794795" y="5286370"/>
            <a:ext cx="10602409" cy="810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1228075" y="1911024"/>
            <a:ext cx="30024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Using spatial mean to plot the diurnal cycle, like the right one</a:t>
            </a:r>
          </a:p>
          <a:p>
            <a:endParaRPr lang="en-US"/>
          </a:p>
          <a:p>
            <a:r>
              <a:rPr lang="en-US"/>
              <a:t>Using </a:t>
            </a:r>
            <a:r>
              <a:rPr lang="en-US" err="1"/>
              <a:t>obs</a:t>
            </a:r>
            <a:r>
              <a:rPr lang="en-US"/>
              <a:t>, ear5, era5_land, </a:t>
            </a:r>
            <a:r>
              <a:rPr lang="en-US" err="1"/>
              <a:t>arome</a:t>
            </a:r>
            <a:endParaRPr lang="en-US"/>
          </a:p>
          <a:p>
            <a:endParaRPr lang="en-US"/>
          </a:p>
          <a:p>
            <a:r>
              <a:rPr lang="en-US" err="1"/>
              <a:t>Horly</a:t>
            </a:r>
            <a:r>
              <a:rPr lang="en-US"/>
              <a:t>, 24 hours,  all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9AD7BB-B4D5-334E-2E22-670259555F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9991" y="1765826"/>
            <a:ext cx="5319821" cy="32610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318307-7E76-89F8-7C0D-BE62ED7E9609}"/>
              </a:ext>
            </a:extLst>
          </p:cNvPr>
          <p:cNvSpPr txBox="1"/>
          <p:nvPr/>
        </p:nvSpPr>
        <p:spPr>
          <a:xfrm>
            <a:off x="1453953" y="4447242"/>
            <a:ext cx="3123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All, sea, land </a:t>
            </a:r>
          </a:p>
        </p:txBody>
      </p:sp>
    </p:spTree>
    <p:extLst>
      <p:ext uri="{BB962C8B-B14F-4D97-AF65-F5344CB8AC3E}">
        <p14:creationId xmlns:p14="http://schemas.microsoft.com/office/powerpoint/2010/main" val="2935068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800256" y="29871"/>
            <a:ext cx="9090561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Wind resource in Reunion: diurnal cycle : hourly data ,spatial mean</a:t>
            </a:r>
            <a:endParaRPr lang="en-US" sz="320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794795" y="5286370"/>
            <a:ext cx="10602409" cy="810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1591563" y="2710447"/>
            <a:ext cx="84441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Quick question:</a:t>
            </a:r>
          </a:p>
          <a:p>
            <a:endParaRPr lang="en-US"/>
          </a:p>
          <a:p>
            <a:r>
              <a:rPr lang="en-US"/>
              <a:t>How grided data represents the annual mean, diurnal/annual cycle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318307-7E76-89F8-7C0D-BE62ED7E9609}"/>
              </a:ext>
            </a:extLst>
          </p:cNvPr>
          <p:cNvSpPr txBox="1"/>
          <p:nvPr/>
        </p:nvSpPr>
        <p:spPr>
          <a:xfrm>
            <a:off x="1669774" y="3906075"/>
            <a:ext cx="8365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Conclusion may be different depending on the area: All, sea, land </a:t>
            </a:r>
          </a:p>
        </p:txBody>
      </p:sp>
    </p:spTree>
    <p:extLst>
      <p:ext uri="{BB962C8B-B14F-4D97-AF65-F5344CB8AC3E}">
        <p14:creationId xmlns:p14="http://schemas.microsoft.com/office/powerpoint/2010/main" val="1162295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974430" y="136995"/>
            <a:ext cx="9090561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Vari</a:t>
            </a:r>
            <a:r>
              <a:rPr lang="en-US" sz="3200" b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. Spatial. </a:t>
            </a:r>
            <a:r>
              <a:rPr lang="en-US" sz="3200" b="1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Obs</a:t>
            </a:r>
            <a:r>
              <a:rPr lang="en-US" sz="3200" b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, </a:t>
            </a:r>
            <a:r>
              <a:rPr lang="en-US" sz="3200" b="1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arome</a:t>
            </a:r>
            <a:r>
              <a:rPr lang="en-US" sz="3200" b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, </a:t>
            </a:r>
            <a:endParaRPr lang="en-US" sz="320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FE5D92-93AE-29BF-DCE0-FABEB3736174}"/>
              </a:ext>
            </a:extLst>
          </p:cNvPr>
          <p:cNvSpPr/>
          <p:nvPr/>
        </p:nvSpPr>
        <p:spPr>
          <a:xfrm>
            <a:off x="794795" y="5286370"/>
            <a:ext cx="10602409" cy="810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30458-6CDD-C1DD-25C9-E9F35EDAF93D}"/>
              </a:ext>
            </a:extLst>
          </p:cNvPr>
          <p:cNvSpPr txBox="1"/>
          <p:nvPr/>
        </p:nvSpPr>
        <p:spPr>
          <a:xfrm>
            <a:off x="1228075" y="1911024"/>
            <a:ext cx="30024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r>
              <a:rPr lang="en-US"/>
              <a:t>Using </a:t>
            </a:r>
            <a:r>
              <a:rPr lang="en-US" err="1"/>
              <a:t>obs</a:t>
            </a:r>
            <a:r>
              <a:rPr lang="en-US"/>
              <a:t>, (</a:t>
            </a:r>
            <a:r>
              <a:rPr lang="en-US">
                <a:solidFill>
                  <a:srgbClr val="FF0000"/>
                </a:solidFill>
              </a:rPr>
              <a:t>ear5, era5_land shown with conclusion of insufficient </a:t>
            </a:r>
            <a:r>
              <a:rPr lang="en-US" err="1">
                <a:solidFill>
                  <a:srgbClr val="FF0000"/>
                </a:solidFill>
              </a:rPr>
              <a:t>reso</a:t>
            </a:r>
            <a:r>
              <a:rPr lang="en-US">
                <a:solidFill>
                  <a:srgbClr val="FF0000"/>
                </a:solidFill>
              </a:rPr>
              <a:t>.)</a:t>
            </a:r>
            <a:r>
              <a:rPr lang="en-US"/>
              <a:t>, </a:t>
            </a:r>
            <a:r>
              <a:rPr lang="en-US" err="1"/>
              <a:t>arome</a:t>
            </a:r>
            <a:endParaRPr lang="en-US"/>
          </a:p>
          <a:p>
            <a:endParaRPr lang="en-US"/>
          </a:p>
          <a:p>
            <a:r>
              <a:rPr lang="en-US"/>
              <a:t>Summer/winter daily mean, all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1C8E08-AECF-941A-41EE-374671E9B942}"/>
              </a:ext>
            </a:extLst>
          </p:cNvPr>
          <p:cNvSpPr txBox="1"/>
          <p:nvPr/>
        </p:nvSpPr>
        <p:spPr>
          <a:xfrm>
            <a:off x="5111552" y="1726358"/>
            <a:ext cx="134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maps</a:t>
            </a:r>
          </a:p>
        </p:txBody>
      </p:sp>
    </p:spTree>
    <p:extLst>
      <p:ext uri="{BB962C8B-B14F-4D97-AF65-F5344CB8AC3E}">
        <p14:creationId xmlns:p14="http://schemas.microsoft.com/office/powerpoint/2010/main" val="1871109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108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2974430" y="136995"/>
            <a:ext cx="9090561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Vari</a:t>
            </a:r>
            <a:r>
              <a:rPr lang="en-US" sz="3200" b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. Spatial. </a:t>
            </a:r>
            <a:r>
              <a:rPr lang="en-US" sz="3200" b="1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Obs</a:t>
            </a:r>
            <a:r>
              <a:rPr lang="en-US" sz="3200" b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, </a:t>
            </a:r>
            <a:r>
              <a:rPr lang="en-US" sz="3200" b="1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arome</a:t>
            </a:r>
            <a:r>
              <a:rPr lang="en-US" sz="3200" b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, </a:t>
            </a:r>
            <a:endParaRPr lang="en-US" sz="3200"/>
          </a:p>
        </p:txBody>
      </p:sp>
      <p:sp>
        <p:nvSpPr>
          <p:cNvPr id="15" name="Google Shape;102;p2">
            <a:extLst>
              <a:ext uri="{FF2B5EF4-FFF2-40B4-BE49-F238E27FC236}">
                <a16:creationId xmlns:a16="http://schemas.microsoft.com/office/drawing/2014/main" id="{DD6B5771-221F-274B-CBCE-CDBC13D8A1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6" name="Google Shape;91;p1">
            <a:extLst>
              <a:ext uri="{FF2B5EF4-FFF2-40B4-BE49-F238E27FC236}">
                <a16:creationId xmlns:a16="http://schemas.microsoft.com/office/drawing/2014/main" id="{6D622F81-A6B8-4F05-365D-DBC254B9DA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2;p1">
            <a:extLst>
              <a:ext uri="{FF2B5EF4-FFF2-40B4-BE49-F238E27FC236}">
                <a16:creationId xmlns:a16="http://schemas.microsoft.com/office/drawing/2014/main" id="{0E700253-A54A-B0F5-66F5-8F4E542351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1C8E08-AECF-941A-41EE-374671E9B942}"/>
              </a:ext>
            </a:extLst>
          </p:cNvPr>
          <p:cNvSpPr txBox="1"/>
          <p:nvPr/>
        </p:nvSpPr>
        <p:spPr>
          <a:xfrm>
            <a:off x="5270580" y="1547536"/>
            <a:ext cx="4958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/>
              <a:t>Obs</a:t>
            </a:r>
            <a:r>
              <a:rPr lang="en-US"/>
              <a:t>, and </a:t>
            </a:r>
            <a:r>
              <a:rPr lang="en-US" err="1"/>
              <a:t>Arome</a:t>
            </a:r>
            <a:r>
              <a:rPr lang="en-US"/>
              <a:t>, 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24 hourly maps for each data in summer/winter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BD9806-F70B-1209-CFD5-49BF887E1E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799" y="3260235"/>
            <a:ext cx="7772400" cy="9159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98639D-F47C-31FE-ECBD-801AA4DCCA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9799" y="4407631"/>
            <a:ext cx="7772400" cy="56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70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 for Reunion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Take-home message:</a:t>
            </a:r>
          </a:p>
        </p:txBody>
      </p:sp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AC07E7-552F-CFDE-56E7-D8AF01885755}"/>
              </a:ext>
            </a:extLst>
          </p:cNvPr>
          <p:cNvSpPr txBox="1"/>
          <p:nvPr/>
        </p:nvSpPr>
        <p:spPr>
          <a:xfrm>
            <a:off x="1591563" y="2710447"/>
            <a:ext cx="84441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Quick question:</a:t>
            </a:r>
          </a:p>
          <a:p>
            <a:endParaRPr lang="en-US"/>
          </a:p>
          <a:p>
            <a:r>
              <a:rPr lang="en-US"/>
              <a:t>How do you describe the averaged diurnal cycle ?</a:t>
            </a:r>
          </a:p>
          <a:p>
            <a:endParaRPr lang="en-US"/>
          </a:p>
          <a:p>
            <a:r>
              <a:rPr lang="en-US"/>
              <a:t>Annual mean, Seasonal changes, geographical differences, </a:t>
            </a:r>
            <a:r>
              <a:rPr lang="en-US" err="1"/>
              <a:t>etc</a:t>
            </a:r>
            <a:r>
              <a:rPr lang="en-US"/>
              <a:t> ...</a:t>
            </a:r>
          </a:p>
        </p:txBody>
      </p:sp>
    </p:spTree>
    <p:extLst>
      <p:ext uri="{BB962C8B-B14F-4D97-AF65-F5344CB8AC3E}">
        <p14:creationId xmlns:p14="http://schemas.microsoft.com/office/powerpoint/2010/main" val="163683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2bbc4753c_0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830" name="Google Shape;830;g102bbc4753c_0_0"/>
          <p:cNvSpPr/>
          <p:nvPr/>
        </p:nvSpPr>
        <p:spPr>
          <a:xfrm>
            <a:off x="0" y="0"/>
            <a:ext cx="12192000" cy="108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g102bbc4753c_0_0"/>
          <p:cNvSpPr txBox="1"/>
          <p:nvPr/>
        </p:nvSpPr>
        <p:spPr>
          <a:xfrm>
            <a:off x="3793787" y="261647"/>
            <a:ext cx="7230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/>
          </a:p>
        </p:txBody>
      </p:sp>
      <p:pic>
        <p:nvPicPr>
          <p:cNvPr id="7" name="Google Shape;91;p1">
            <a:extLst>
              <a:ext uri="{FF2B5EF4-FFF2-40B4-BE49-F238E27FC236}">
                <a16:creationId xmlns:a16="http://schemas.microsoft.com/office/drawing/2014/main" id="{63B5099E-E5C7-D5C8-4520-B9E210BD6D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670" y="175751"/>
            <a:ext cx="2170239" cy="7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868AB-7CD1-3A21-08D9-3BE852FC9A0B}"/>
              </a:ext>
            </a:extLst>
          </p:cNvPr>
          <p:cNvSpPr txBox="1"/>
          <p:nvPr/>
        </p:nvSpPr>
        <p:spPr>
          <a:xfrm>
            <a:off x="1034792" y="1263917"/>
            <a:ext cx="299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Selection of stations:</a:t>
            </a:r>
          </a:p>
        </p:txBody>
      </p:sp>
      <p:pic>
        <p:nvPicPr>
          <p:cNvPr id="4" name="Google Shape;92;p1">
            <a:extLst>
              <a:ext uri="{FF2B5EF4-FFF2-40B4-BE49-F238E27FC236}">
                <a16:creationId xmlns:a16="http://schemas.microsoft.com/office/drawing/2014/main" id="{A702BFAC-717B-3D7B-5E6E-2B165AA4A5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6440" y="213480"/>
            <a:ext cx="2228551" cy="660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E2213D-3017-06B4-1F02-F12D8AA3E54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34792" y="2142967"/>
            <a:ext cx="5864055" cy="3791414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8" name="Triangle 7">
            <a:extLst>
              <a:ext uri="{FF2B5EF4-FFF2-40B4-BE49-F238E27FC236}">
                <a16:creationId xmlns:a16="http://schemas.microsoft.com/office/drawing/2014/main" id="{112D0D92-FEC8-EB53-E1BB-485348989927}"/>
              </a:ext>
            </a:extLst>
          </p:cNvPr>
          <p:cNvSpPr/>
          <p:nvPr/>
        </p:nvSpPr>
        <p:spPr>
          <a:xfrm>
            <a:off x="3347127" y="3784921"/>
            <a:ext cx="7523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EA64590-1DF3-56AE-9D32-2E946EBB0BB9}"/>
              </a:ext>
            </a:extLst>
          </p:cNvPr>
          <p:cNvSpPr/>
          <p:nvPr/>
        </p:nvSpPr>
        <p:spPr>
          <a:xfrm>
            <a:off x="3748383" y="4072280"/>
            <a:ext cx="75236" cy="162046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FB8C-E5F8-C37A-450A-D1CE0C343F67}"/>
              </a:ext>
            </a:extLst>
          </p:cNvPr>
          <p:cNvSpPr/>
          <p:nvPr/>
        </p:nvSpPr>
        <p:spPr>
          <a:xfrm>
            <a:off x="3823619" y="3096228"/>
            <a:ext cx="119604" cy="1099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A64BD8-A968-0DC2-A1BA-FBCA2EC9FD7C}"/>
              </a:ext>
            </a:extLst>
          </p:cNvPr>
          <p:cNvSpPr/>
          <p:nvPr/>
        </p:nvSpPr>
        <p:spPr>
          <a:xfrm>
            <a:off x="4300111" y="3514844"/>
            <a:ext cx="100312" cy="1138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A17E87-1A02-5B1F-DF6B-781D10FC2279}"/>
              </a:ext>
            </a:extLst>
          </p:cNvPr>
          <p:cNvSpPr/>
          <p:nvPr/>
        </p:nvSpPr>
        <p:spPr>
          <a:xfrm>
            <a:off x="2687370" y="4182240"/>
            <a:ext cx="75236" cy="9460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79B7636-5F41-730C-AC6E-729EDC717DFE}"/>
              </a:ext>
            </a:extLst>
          </p:cNvPr>
          <p:cNvSpPr/>
          <p:nvPr/>
        </p:nvSpPr>
        <p:spPr>
          <a:xfrm>
            <a:off x="2822408" y="4334640"/>
            <a:ext cx="92598" cy="10417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27F7EB94-4770-B190-3696-92325E105F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9196053"/>
              </p:ext>
            </p:extLst>
          </p:nvPr>
        </p:nvGraphicFramePr>
        <p:xfrm>
          <a:off x="7088937" y="1927041"/>
          <a:ext cx="4538672" cy="36693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668">
                  <a:extLst>
                    <a:ext uri="{9D8B030D-6E8A-4147-A177-3AD203B41FA5}">
                      <a16:colId xmlns:a16="http://schemas.microsoft.com/office/drawing/2014/main" val="588408096"/>
                    </a:ext>
                  </a:extLst>
                </a:gridCol>
                <a:gridCol w="1134668">
                  <a:extLst>
                    <a:ext uri="{9D8B030D-6E8A-4147-A177-3AD203B41FA5}">
                      <a16:colId xmlns:a16="http://schemas.microsoft.com/office/drawing/2014/main" val="2872188632"/>
                    </a:ext>
                  </a:extLst>
                </a:gridCol>
                <a:gridCol w="1134668">
                  <a:extLst>
                    <a:ext uri="{9D8B030D-6E8A-4147-A177-3AD203B41FA5}">
                      <a16:colId xmlns:a16="http://schemas.microsoft.com/office/drawing/2014/main" val="2812026033"/>
                    </a:ext>
                  </a:extLst>
                </a:gridCol>
                <a:gridCol w="1134668">
                  <a:extLst>
                    <a:ext uri="{9D8B030D-6E8A-4147-A177-3AD203B41FA5}">
                      <a16:colId xmlns:a16="http://schemas.microsoft.com/office/drawing/2014/main" val="3484343936"/>
                    </a:ext>
                  </a:extLst>
                </a:gridCol>
              </a:tblGrid>
              <a:tr h="5241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lon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lat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altitude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273376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866363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33015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965543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476118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777564"/>
                  </a:ext>
                </a:extLst>
              </a:tr>
              <a:tr h="52418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544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9367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Chao TANG</dc:creator>
  <cp:revision>1</cp:revision>
  <dcterms:created xsi:type="dcterms:W3CDTF">2023-04-07T06:25:25Z</dcterms:created>
  <dcterms:modified xsi:type="dcterms:W3CDTF">2023-04-28T06:10:41Z</dcterms:modified>
</cp:coreProperties>
</file>

<file path=docProps/thumbnail.jpeg>
</file>